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82" r:id="rId19"/>
    <p:sldId id="283" r:id="rId20"/>
    <p:sldId id="273" r:id="rId21"/>
    <p:sldId id="274" r:id="rId22"/>
    <p:sldId id="275" r:id="rId23"/>
    <p:sldId id="276" r:id="rId24"/>
    <p:sldId id="277"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407B-8237-4907-8C90-D6B4F6EA3D48}"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7407B-8237-4907-8C90-D6B4F6EA3D48}" type="datetimeFigureOut">
              <a:rPr lang="en-US" smtClean="0"/>
              <a:pPr/>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7407B-8237-4907-8C90-D6B4F6EA3D48}"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7407B-8237-4907-8C90-D6B4F6EA3D48}" type="datetimeFigureOut">
              <a:rPr lang="en-US" smtClean="0"/>
              <a:pPr/>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7407B-8237-4907-8C90-D6B4F6EA3D48}" type="datetimeFigureOut">
              <a:rPr lang="en-US" smtClean="0"/>
              <a:pPr/>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407B-8237-4907-8C90-D6B4F6EA3D48}" type="datetimeFigureOut">
              <a:rPr lang="en-US" smtClean="0"/>
              <a:pPr/>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407B-8237-4907-8C90-D6B4F6EA3D48}"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407B-8237-4907-8C90-D6B4F6EA3D48}" type="datetimeFigureOut">
              <a:rPr lang="en-US" smtClean="0"/>
              <a:pPr/>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B43B-9BB2-4E4E-9B5E-3D89A5B9C8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407B-8237-4907-8C90-D6B4F6EA3D48}" type="datetimeFigureOut">
              <a:rPr lang="en-US" smtClean="0"/>
              <a:pPr/>
              <a:t>6/29/2017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3B43B-9BB2-4E4E-9B5E-3D89A5B9C8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92A1D-3F82-4412-BC9D-871A0E9900E0}" type="datetimeFigureOut">
              <a:rPr lang="en-US" smtClean="0">
                <a:solidFill>
                  <a:prstClr val="black">
                    <a:tint val="75000"/>
                  </a:prstClr>
                </a:solidFill>
              </a:rPr>
              <a:pPr/>
              <a:t>6/29/2017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B2EEB-29AC-4D5B-9499-2A4DDFA0016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7868" y="349484"/>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807803"/>
            <a:ext cx="9144000" cy="830997"/>
          </a:xfrm>
          <a:prstGeom prst="rect">
            <a:avLst/>
          </a:prstGeom>
          <a:solidFill>
            <a:srgbClr val="002060">
              <a:alpha val="29000"/>
            </a:srgb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masuk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jirannnya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merasa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aman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keburukan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perilakunya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8654" y="2359531"/>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لاَ يَدْخُلُ الجَنَّةَ مَنْ لاَ يَأْمَنُ جَارُهُ بَوَائِقَهُ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7868" y="284952"/>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743271"/>
            <a:ext cx="9144000" cy="1200329"/>
          </a:xfrm>
          <a:prstGeom prst="rect">
            <a:avLst/>
          </a:prstGeom>
          <a:solidFill>
            <a:srgbClr val="002060">
              <a:alpha val="29000"/>
            </a:srgb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Jibril</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berpesan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kepadaku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tetangga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menyangka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tetangga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menerima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pusaka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8654" y="2294999"/>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 زَالَ جِبْرِيلُ يُوصِينِي بِالْجَارِ حَتَّى ظَنَنْتُ أَنَّهُ سَيُوَرِّثُهُ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890521" y="83096"/>
            <a:ext cx="5432000" cy="954107"/>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Kelebihan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Berjiran</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1905000" y="1488491"/>
            <a:ext cx="6172200" cy="970870"/>
          </a:xfrm>
          <a:prstGeom prst="snip2SameRect">
            <a:avLst>
              <a:gd name="adj1" fmla="val 10248"/>
              <a:gd name="adj2" fmla="val 10862"/>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kedamaian dan keharmonian</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905000" y="2685242"/>
            <a:ext cx="6172200" cy="970870"/>
          </a:xfrm>
          <a:prstGeom prst="snip2SameRect">
            <a:avLst>
              <a:gd name="adj1" fmla="val 10248"/>
              <a:gd name="adj2" fmla="val 10862"/>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dalam keberkatan </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Taala</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915420" y="4016152"/>
            <a:ext cx="6161779" cy="970870"/>
          </a:xfrm>
          <a:prstGeom prst="snip2SameRect">
            <a:avLst>
              <a:gd name="adj1" fmla="val 10248"/>
              <a:gd name="adj2" fmla="val 10862"/>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 bermuafakat</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958008" y="5277530"/>
            <a:ext cx="6119192" cy="970870"/>
          </a:xfrm>
          <a:prstGeom prst="snip2SameRect">
            <a:avLst>
              <a:gd name="adj1" fmla="val 10248"/>
              <a:gd name="adj2" fmla="val 1086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 yang lebih selesa </a:t>
            </a:r>
          </a:p>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berkualiti</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5-Point Star 7"/>
          <p:cNvSpPr/>
          <p:nvPr/>
        </p:nvSpPr>
        <p:spPr>
          <a:xfrm>
            <a:off x="1295400" y="1530896"/>
            <a:ext cx="838200" cy="685800"/>
          </a:xfrm>
          <a:prstGeom prst="star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5-Point Star 8"/>
          <p:cNvSpPr/>
          <p:nvPr/>
        </p:nvSpPr>
        <p:spPr>
          <a:xfrm>
            <a:off x="1295400" y="2750096"/>
            <a:ext cx="838200" cy="685800"/>
          </a:xfrm>
          <a:prstGeom prst="star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5-Point Star 9"/>
          <p:cNvSpPr/>
          <p:nvPr/>
        </p:nvSpPr>
        <p:spPr>
          <a:xfrm>
            <a:off x="1371600" y="4045496"/>
            <a:ext cx="838200" cy="685800"/>
          </a:xfrm>
          <a:prstGeom prst="star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5-Point Star 10"/>
          <p:cNvSpPr/>
          <p:nvPr/>
        </p:nvSpPr>
        <p:spPr>
          <a:xfrm>
            <a:off x="1371600" y="5417096"/>
            <a:ext cx="838200" cy="685800"/>
          </a:xfrm>
          <a:prstGeom prst="star5">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703041" y="1505720"/>
            <a:ext cx="7757391" cy="936104"/>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600" b="1" dirty="0" smtClean="0">
                <a:effectLst>
                  <a:outerShdw blurRad="38100" dist="38100" dir="2700000" algn="tl">
                    <a:srgbClr val="000000">
                      <a:alpha val="43137"/>
                    </a:srgbClr>
                  </a:outerShdw>
                </a:effectLst>
              </a:rPr>
              <a:t>Kehidupan tidak tenang</a:t>
            </a:r>
          </a:p>
        </p:txBody>
      </p:sp>
      <p:sp>
        <p:nvSpPr>
          <p:cNvPr id="4" name="Snip Same Side Corner Rectangle 3"/>
          <p:cNvSpPr/>
          <p:nvPr/>
        </p:nvSpPr>
        <p:spPr>
          <a:xfrm>
            <a:off x="674090" y="2877320"/>
            <a:ext cx="7784110" cy="914400"/>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sz="2600" b="1" dirty="0" smtClean="0">
              <a:effectLst>
                <a:outerShdw blurRad="38100" dist="38100" dir="2700000" algn="tl">
                  <a:srgbClr val="000000">
                    <a:alpha val="43137"/>
                  </a:srgbClr>
                </a:outerShdw>
              </a:effectLst>
            </a:endParaRPr>
          </a:p>
          <a:p>
            <a:pPr algn="ctr"/>
            <a:r>
              <a:rPr lang="ms-MY" sz="2600" b="1" dirty="0" smtClean="0">
                <a:effectLst>
                  <a:outerShdw blurRad="38100" dist="38100" dir="2700000" algn="tl">
                    <a:srgbClr val="000000">
                      <a:alpha val="43137"/>
                    </a:srgbClr>
                  </a:outerShdw>
                </a:effectLst>
              </a:rPr>
              <a:t>Keharmonian masyarakat terjejas</a:t>
            </a:r>
            <a:endParaRPr lang="ms-MY" sz="2600" b="1" dirty="0">
              <a:effectLst>
                <a:outerShdw blurRad="38100" dist="38100" dir="2700000" algn="tl">
                  <a:srgbClr val="000000">
                    <a:alpha val="43137"/>
                  </a:srgbClr>
                </a:outerShdw>
              </a:effectLst>
              <a:latin typeface="Arial Black" pitchFamily="34" charset="0"/>
            </a:endParaRPr>
          </a:p>
          <a:p>
            <a:pPr algn="ctr"/>
            <a:endParaRPr lang="en-MY" sz="2600" b="1" dirty="0">
              <a:effectLst>
                <a:outerShdw blurRad="38100" dist="38100" dir="2700000" algn="tl">
                  <a:srgbClr val="000000">
                    <a:alpha val="43137"/>
                  </a:srgbClr>
                </a:outerShdw>
              </a:effectLst>
            </a:endParaRPr>
          </a:p>
        </p:txBody>
      </p:sp>
      <p:sp>
        <p:nvSpPr>
          <p:cNvPr id="5" name="Rectangle 4"/>
          <p:cNvSpPr/>
          <p:nvPr/>
        </p:nvSpPr>
        <p:spPr>
          <a:xfrm>
            <a:off x="507326" y="134120"/>
            <a:ext cx="810327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Keburukan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mengabaikan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adab</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hidup</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berjiran</a:t>
            </a:r>
            <a:endPar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Snip Same Side Corner Rectangle 5"/>
          <p:cNvSpPr/>
          <p:nvPr/>
        </p:nvSpPr>
        <p:spPr>
          <a:xfrm>
            <a:off x="703041" y="4172720"/>
            <a:ext cx="7757391" cy="1008880"/>
          </a:xfrm>
          <a:prstGeom prst="snip2SameRect">
            <a:avLst>
              <a:gd name="adj1" fmla="val 10248"/>
              <a:gd name="adj2" fmla="val 1086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600" b="1" dirty="0" smtClean="0">
                <a:effectLst>
                  <a:outerShdw blurRad="38100" dist="38100" dir="2700000" algn="tl">
                    <a:srgbClr val="000000">
                      <a:alpha val="43137"/>
                    </a:srgbClr>
                  </a:outerShdw>
                </a:effectLst>
              </a:rPr>
              <a:t>Tersisih dari masyarakat setempat</a:t>
            </a:r>
          </a:p>
        </p:txBody>
      </p:sp>
      <p:sp>
        <p:nvSpPr>
          <p:cNvPr id="7" name="Snip Same Side Corner Rectangle 6"/>
          <p:cNvSpPr/>
          <p:nvPr/>
        </p:nvSpPr>
        <p:spPr>
          <a:xfrm>
            <a:off x="685800" y="5544320"/>
            <a:ext cx="7757391" cy="1008880"/>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600" b="1" smtClean="0">
                <a:effectLst>
                  <a:outerShdw blurRad="38100" dist="38100" dir="2700000" algn="tl">
                    <a:srgbClr val="000000">
                      <a:alpha val="43137"/>
                    </a:srgbClr>
                  </a:outerShdw>
                </a:effectLst>
              </a:rPr>
              <a:t>Sukar mendapat pertolongan</a:t>
            </a:r>
            <a:endParaRPr lang="ms-MY" sz="2600" b="1" dirty="0" smtClean="0">
              <a:effectLst>
                <a:outerShdw blurRad="38100" dist="38100" dir="2700000" algn="tl">
                  <a:srgbClr val="000000">
                    <a:alpha val="43137"/>
                  </a:srgbClr>
                </a:outerShdw>
              </a:effectLst>
            </a:endParaRPr>
          </a:p>
        </p:txBody>
      </p:sp>
      <p:sp>
        <p:nvSpPr>
          <p:cNvPr id="8" name="Multiply 7"/>
          <p:cNvSpPr/>
          <p:nvPr/>
        </p:nvSpPr>
        <p:spPr>
          <a:xfrm>
            <a:off x="381000" y="1962920"/>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9" name="Multiply 8"/>
          <p:cNvSpPr/>
          <p:nvPr/>
        </p:nvSpPr>
        <p:spPr>
          <a:xfrm>
            <a:off x="381000" y="3258320"/>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0" name="Multiply 9"/>
          <p:cNvSpPr/>
          <p:nvPr/>
        </p:nvSpPr>
        <p:spPr>
          <a:xfrm>
            <a:off x="457200" y="4629920"/>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1" name="Multiply 10"/>
          <p:cNvSpPr/>
          <p:nvPr/>
        </p:nvSpPr>
        <p:spPr>
          <a:xfrm>
            <a:off x="381000" y="5925320"/>
            <a:ext cx="609600" cy="609600"/>
          </a:xfrm>
          <a:prstGeom prst="mathMultiply">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14980"/>
            <a:ext cx="8915646"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memperkasakan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Institusi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kejiranan</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683568" y="1578496"/>
            <a:ext cx="7920880" cy="864096"/>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Mengamalkan sikap bertegur sapa dan memulakan pertemuan dengan memberi salam.</a:t>
            </a:r>
          </a:p>
        </p:txBody>
      </p:sp>
      <p:sp>
        <p:nvSpPr>
          <p:cNvPr id="5" name="Snip Same Side Corner Rectangle 4"/>
          <p:cNvSpPr/>
          <p:nvPr/>
        </p:nvSpPr>
        <p:spPr>
          <a:xfrm>
            <a:off x="683568" y="2779368"/>
            <a:ext cx="7920880" cy="936104"/>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Menghormati jiran dengan menunjukkan muka yang ceria.</a:t>
            </a:r>
            <a:endParaRPr lang="en-MY" sz="2400" b="1" dirty="0">
              <a:effectLst>
                <a:outerShdw blurRad="38100" dist="38100" dir="2700000" algn="tl">
                  <a:srgbClr val="000000">
                    <a:alpha val="43137"/>
                  </a:srgbClr>
                </a:outerShdw>
              </a:effectLst>
            </a:endParaRPr>
          </a:p>
        </p:txBody>
      </p:sp>
      <p:sp>
        <p:nvSpPr>
          <p:cNvPr id="6" name="Snip Same Side Corner Rectangle 5"/>
          <p:cNvSpPr/>
          <p:nvPr/>
        </p:nvSpPr>
        <p:spPr>
          <a:xfrm>
            <a:off x="683568" y="4048708"/>
            <a:ext cx="7920880" cy="828092"/>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Menghulurkan bantuan sekiranya jiran memerlukannya.</a:t>
            </a:r>
          </a:p>
        </p:txBody>
      </p:sp>
      <p:sp>
        <p:nvSpPr>
          <p:cNvPr id="7" name="Snip Same Side Corner Rectangle 6"/>
          <p:cNvSpPr/>
          <p:nvPr/>
        </p:nvSpPr>
        <p:spPr>
          <a:xfrm>
            <a:off x="685800" y="5174360"/>
            <a:ext cx="7920880" cy="921640"/>
          </a:xfrm>
          <a:prstGeom prst="snip2SameRect">
            <a:avLst>
              <a:gd name="adj1" fmla="val 10248"/>
              <a:gd name="adj2" fmla="val 1086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2400" b="1" dirty="0" smtClean="0">
                <a:effectLst>
                  <a:outerShdw blurRad="38100" dist="38100" dir="2700000" algn="tl">
                    <a:srgbClr val="000000">
                      <a:alpha val="43137"/>
                    </a:srgbClr>
                  </a:outerShdw>
                </a:effectLst>
              </a:rPr>
              <a:t>Mempunyai semangat gotong-royong dan prihatin </a:t>
            </a:r>
          </a:p>
          <a:p>
            <a:pPr algn="ctr"/>
            <a:r>
              <a:rPr lang="sv-SE" sz="2400" b="1" dirty="0" smtClean="0">
                <a:effectLst>
                  <a:outerShdw blurRad="38100" dist="38100" dir="2700000" algn="tl">
                    <a:srgbClr val="000000">
                      <a:alpha val="43137"/>
                    </a:srgbClr>
                  </a:outerShdw>
                </a:effectLst>
              </a:rPr>
              <a:t>terhadap suasana kejiranan.</a:t>
            </a:r>
          </a:p>
        </p:txBody>
      </p:sp>
      <p:sp>
        <p:nvSpPr>
          <p:cNvPr id="8" name="6-Point Star 7"/>
          <p:cNvSpPr/>
          <p:nvPr/>
        </p:nvSpPr>
        <p:spPr>
          <a:xfrm>
            <a:off x="381000" y="1785392"/>
            <a:ext cx="685800" cy="729208"/>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dirty="0"/>
          </a:p>
        </p:txBody>
      </p:sp>
      <p:sp>
        <p:nvSpPr>
          <p:cNvPr id="9" name="6-Point Star 8"/>
          <p:cNvSpPr/>
          <p:nvPr/>
        </p:nvSpPr>
        <p:spPr>
          <a:xfrm>
            <a:off x="340668" y="5143256"/>
            <a:ext cx="685800" cy="729208"/>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dirty="0"/>
          </a:p>
        </p:txBody>
      </p:sp>
      <p:sp>
        <p:nvSpPr>
          <p:cNvPr id="10" name="6-Point Star 9"/>
          <p:cNvSpPr/>
          <p:nvPr/>
        </p:nvSpPr>
        <p:spPr>
          <a:xfrm>
            <a:off x="348838" y="2871964"/>
            <a:ext cx="685800" cy="729208"/>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dirty="0"/>
          </a:p>
        </p:txBody>
      </p:sp>
      <p:sp>
        <p:nvSpPr>
          <p:cNvPr id="11" name="6-Point Star 10"/>
          <p:cNvSpPr/>
          <p:nvPr/>
        </p:nvSpPr>
        <p:spPr>
          <a:xfrm>
            <a:off x="381000" y="4098150"/>
            <a:ext cx="685800" cy="729208"/>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9600" y="112455"/>
            <a:ext cx="796210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27255"/>
            <a:ext cx="9144000" cy="2554545"/>
          </a:xfrm>
          <a:prstGeom prst="rect">
            <a:avLst/>
          </a:prstGeom>
          <a:solidFill>
            <a:srgbClr val="002060">
              <a:alpha val="29000"/>
            </a:srgbClr>
          </a:solidFill>
          <a:ln w="57150">
            <a:noFill/>
          </a:ln>
        </p:spPr>
        <p:txBody>
          <a:bodyPr wrap="square">
            <a:spAutoFit/>
          </a:bodyPr>
          <a:lstStyle/>
          <a:p>
            <a:pPr algn="ctr"/>
            <a:r>
              <a:rPr lang="ms-MY" sz="20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hendaklah kamu beribadat kepada Allah dan janganlah kamu sekutukan Dia dengan sesuatu apa jua dan hendaklah kamu berbuat baik kepada kedua ibu bapa dan kaum kerabat dan anak-anak yatim dan orang-orang miskin dan jiran tetangga yang dekat dan jiran tetangga yang jauh dan rakan sejawat dan orang musafir yang terlantar dan juga hamba yang kamu miliki. Sesungguhnya Allah tidak suka kepada orang-orang yang sombong takbur dan membangga-banggakan diri”.</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8654" y="1314033"/>
            <a:ext cx="9144000" cy="280076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وَاعْبُدُواْ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وَلاَ تُشْرِكُواْ بِهِ شَيْئًا وَبِالْوَالِدَيْنِ إِحْسَانًا وَبِذِي الْقُرْبَى وَالْيَتَامَى وَالْمَسَاكِينِ وَالْجَارِ ذِي الْقُرْبَى وَالْجَارِ الْجُنُبِ وَالصَّاحِبِ بِالجَنبِ وَابْنِ السَّبِيلِ وَمَا مَلَكَتْ أَيْمَانُكُمْ إِنَّ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لاَ يُحِبُّ مَن كَانَ مُخْتَالاً فَخُورًا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56125"/>
            <a:ext cx="9144000" cy="3477875"/>
          </a:xfrm>
          <a:prstGeom prst="rect">
            <a:avLst/>
          </a:prstGeom>
          <a:solidFill>
            <a:srgbClr val="00B0F0">
              <a:alpha val="16000"/>
            </a:srgb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55925"/>
            <a:ext cx="2571776" cy="576064"/>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 xmlns:p14="http://schemas.microsoft.com/office/powerpoint/2010/main" val="20707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29430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30406" y="2572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57400"/>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80582"/>
            <a:ext cx="9144000" cy="1077218"/>
          </a:xfrm>
          <a:prstGeom prst="rect">
            <a:avLst/>
          </a:prstGeom>
          <a:solidFill>
            <a:srgbClr val="000000">
              <a:alpha val="2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98864"/>
            <a:ext cx="9144000" cy="2015936"/>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971871"/>
            <a:ext cx="9144000" cy="1200329"/>
          </a:xfrm>
          <a:prstGeom prst="rect">
            <a:avLst/>
          </a:prstGeom>
          <a:solidFill>
            <a:srgbClr val="002060">
              <a:alpha val="31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3048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880156" y="303312"/>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03274"/>
            <a:ext cx="9144000" cy="1754326"/>
          </a:xfrm>
          <a:prstGeom prst="rect">
            <a:avLst/>
          </a:prstGeom>
          <a:solidFill>
            <a:schemeClr val="accent6">
              <a:lumMod val="75000"/>
              <a:alpha val="24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307919"/>
            <a:ext cx="9144000" cy="2092881"/>
          </a:xfrm>
          <a:prstGeom prst="rect">
            <a:avLst/>
          </a:prstGeom>
          <a:solidFill>
            <a:srgbClr val="000000">
              <a:alpha val="19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762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35202"/>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وَبَاركْ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98538"/>
            <a:ext cx="9144000" cy="1292662"/>
          </a:xfrm>
          <a:prstGeom prst="rect">
            <a:avLst/>
          </a:prstGeom>
          <a:solidFill>
            <a:srgbClr val="002060">
              <a:alpha val="28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4480" y="28178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55648"/>
            <a:ext cx="9144000" cy="1292662"/>
          </a:xfrm>
          <a:prstGeom prst="rect">
            <a:avLst/>
          </a:prstGeom>
          <a:solidFill>
            <a:srgbClr val="000000">
              <a:alpha val="16000"/>
            </a:srgbClr>
          </a:solidFill>
          <a:ln w="57150">
            <a:noFill/>
          </a:ln>
        </p:spPr>
        <p:txBody>
          <a:bodyPr wrap="square">
            <a:spAutoFit/>
          </a:bodyPr>
          <a:lstStyle/>
          <a:p>
            <a:pPr algn="ctr" fontAlgn="auto">
              <a:spcBef>
                <a:spcPts val="0"/>
              </a:spcBef>
              <a:spcAft>
                <a:spcPts val="0"/>
              </a:spcAft>
              <a:defRPr/>
            </a:pPr>
            <a:r>
              <a:rPr lang="en-US" sz="26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teruskan</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lah</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berjihad</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padaNya</a:t>
            </a:r>
            <a:r>
              <a:rPr lang="en-US" sz="26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92732"/>
            <a:ext cx="9144000" cy="861774"/>
          </a:xfrm>
          <a:prstGeom prst="rect">
            <a:avLst/>
          </a:prstGeom>
          <a:solidFill>
            <a:srgbClr val="FF9900">
              <a:alpha val="23000"/>
            </a:srgbClr>
          </a:solidFill>
        </p:spPr>
        <p:txBody>
          <a:bodyPr wrap="square">
            <a:spAutoFit/>
          </a:bodyPr>
          <a:lstStyle/>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وَأَجْهِدُوْا النُّفُوسَ بِالطَّاعَة . </a:t>
            </a:r>
            <a:endParaRPr lang="en-US"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3344" y="3048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895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Semoga dapat meneruskan amalan solat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berjemaah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6737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00200" y="13971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402201" y="22533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 xmlns:p14="http://schemas.microsoft.com/office/powerpoint/2010/main" val="253230432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177877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1563217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1112300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2665570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1512601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73182" y="228600"/>
            <a:ext cx="817528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0874"/>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3918"/>
            <a:ext cx="9144000" cy="1815882"/>
          </a:xfrm>
          <a:prstGeom prst="rect">
            <a:avLst/>
          </a:prstGeom>
          <a:solidFill>
            <a:srgbClr val="002060">
              <a:alpha val="27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ar-SA"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1224021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1257285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 xmlns:p14="http://schemas.microsoft.com/office/powerpoint/2010/main" val="1463705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 xmlns:p14="http://schemas.microsoft.com/office/powerpoint/2010/main" val="4171925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 xmlns:p14="http://schemas.microsoft.com/office/powerpoint/2010/main" val="713846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0972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1143000"/>
            <a:ext cx="9144000" cy="4739759"/>
          </a:xfrm>
          <a:prstGeom prst="rect">
            <a:avLst/>
          </a:prstGeom>
          <a:solidFill>
            <a:schemeClr val="bg1">
              <a:alpha val="56000"/>
            </a:schemeClr>
          </a:solidFill>
        </p:spPr>
        <p:txBody>
          <a:bodyPr wrap="square">
            <a:spAutoFit/>
          </a:bodyPr>
          <a:lstStyle/>
          <a:p>
            <a:pPr algn="ctr"/>
            <a:r>
              <a:rPr lang="en-MY" sz="1600" b="1" dirty="0">
                <a:effectLst>
                  <a:outerShdw blurRad="38100" dist="38100" dir="2700000" algn="tl">
                    <a:srgbClr val="000000">
                      <a:alpha val="43137"/>
                    </a:srgbClr>
                  </a:outerShdw>
                </a:effectLst>
              </a:rPr>
              <a:t>INTISARI KHUTBAH JUMAAT PADA </a:t>
            </a:r>
            <a:r>
              <a:rPr lang="en-MY" sz="1600" b="1" dirty="0" smtClean="0">
                <a:effectLst>
                  <a:outerShdw blurRad="38100" dist="38100" dir="2700000" algn="tl">
                    <a:srgbClr val="000000">
                      <a:alpha val="43137"/>
                    </a:srgbClr>
                  </a:outerShdw>
                </a:effectLst>
              </a:rPr>
              <a:t>30/06/2017</a:t>
            </a:r>
            <a:endParaRPr lang="en-MY" sz="1600" b="1" dirty="0">
              <a:effectLst>
                <a:outerShdw blurRad="38100" dist="38100" dir="2700000" algn="tl">
                  <a:srgbClr val="000000">
                    <a:alpha val="43137"/>
                  </a:srgbClr>
                </a:outerShdw>
              </a:effectLst>
            </a:endParaRPr>
          </a:p>
          <a:p>
            <a:pPr algn="ctr"/>
            <a:r>
              <a:rPr lang="en-MY" sz="2000" b="1" dirty="0">
                <a:solidFill>
                  <a:srgbClr val="FFFF00"/>
                </a:solidFill>
                <a:effectLst>
                  <a:glow rad="101600">
                    <a:schemeClr val="tx1">
                      <a:alpha val="60000"/>
                    </a:schemeClr>
                  </a:glow>
                  <a:outerShdw blurRad="38100" dist="38100" dir="2700000" algn="tl">
                    <a:srgbClr val="000000">
                      <a:alpha val="43137"/>
                    </a:srgbClr>
                  </a:outerShdw>
                </a:effectLst>
              </a:rPr>
              <a:t>TAJUK: </a:t>
            </a:r>
            <a:r>
              <a:rPr lang="en-MY" sz="2000" b="1" u="sng" dirty="0" smtClean="0">
                <a:solidFill>
                  <a:srgbClr val="FFFF00"/>
                </a:solidFill>
                <a:effectLst>
                  <a:glow rad="101600">
                    <a:schemeClr val="tx1">
                      <a:alpha val="60000"/>
                    </a:schemeClr>
                  </a:glow>
                  <a:outerShdw blurRad="38100" dist="38100" dir="2700000" algn="tl">
                    <a:srgbClr val="000000">
                      <a:alpha val="43137"/>
                    </a:srgbClr>
                  </a:outerShdw>
                </a:effectLst>
              </a:rPr>
              <a:t>“MEMPERKASAKAN INSTITUSI KEJIRANAN.“</a:t>
            </a:r>
            <a:endParaRPr lang="en-MY" sz="2000" b="1" u="sng" dirty="0" smtClean="0">
              <a:solidFill>
                <a:srgbClr val="FFFF00"/>
              </a:solidFill>
              <a:effectLst>
                <a:glow rad="101600">
                  <a:schemeClr val="tx1">
                    <a:alpha val="60000"/>
                  </a:schemeClr>
                </a:glow>
                <a:outerShdw blurRad="38100" dist="38100" dir="2700000" algn="tl">
                  <a:srgbClr val="000000">
                    <a:alpha val="43137"/>
                  </a:srgbClr>
                </a:outerShdw>
              </a:effectLst>
            </a:endParaRPr>
          </a:p>
          <a:p>
            <a:pPr algn="ctr"/>
            <a:r>
              <a:rPr lang="en-MY" sz="1400" b="1" dirty="0" smtClean="0"/>
              <a:t> </a:t>
            </a:r>
            <a:endParaRPr lang="en-MY" sz="1400" dirty="0" smtClean="0"/>
          </a:p>
          <a:p>
            <a:pPr marL="342900" lvl="0" indent="-342900"/>
            <a:r>
              <a:rPr lang="en-MY" b="1" dirty="0" smtClean="0"/>
              <a:t>1</a:t>
            </a:r>
            <a:r>
              <a:rPr lang="en-MY" b="1" dirty="0" smtClean="0"/>
              <a:t>.  JIRAN </a:t>
            </a:r>
            <a:r>
              <a:rPr lang="en-MY" b="1" dirty="0" smtClean="0"/>
              <a:t>IALAH MEREKA </a:t>
            </a:r>
            <a:r>
              <a:rPr lang="en-MY" b="1" dirty="0" smtClean="0"/>
              <a:t>YANG </a:t>
            </a:r>
            <a:r>
              <a:rPr lang="en-MY" b="1" dirty="0" smtClean="0"/>
              <a:t>TINGGAL BERHAMPIRAN SEHINGGA 40 BUAH </a:t>
            </a:r>
            <a:r>
              <a:rPr lang="en-MY" b="1" dirty="0" smtClean="0"/>
              <a:t>DARIPADA </a:t>
            </a:r>
            <a:r>
              <a:rPr lang="en-MY" b="1" dirty="0" smtClean="0"/>
              <a:t>SEGENAP PENJURU. MEREKA PERLU </a:t>
            </a:r>
            <a:r>
              <a:rPr lang="en-MY" b="1" dirty="0" smtClean="0"/>
              <a:t>DIHORMATI </a:t>
            </a:r>
            <a:r>
              <a:rPr lang="en-MY" b="1" dirty="0" smtClean="0"/>
              <a:t>DAN DILAYAN </a:t>
            </a:r>
            <a:r>
              <a:rPr lang="en-MY" b="1" dirty="0" smtClean="0"/>
              <a:t>DENGAN </a:t>
            </a:r>
            <a:r>
              <a:rPr lang="en-MY" b="1" dirty="0" smtClean="0"/>
              <a:t>BAIK TANPA MEMBAWA SEBARANG MASALAH </a:t>
            </a:r>
            <a:r>
              <a:rPr lang="en-MY" b="1" dirty="0" smtClean="0"/>
              <a:t>KEPADA </a:t>
            </a:r>
            <a:r>
              <a:rPr lang="en-MY" b="1" dirty="0" smtClean="0"/>
              <a:t>MEREKA</a:t>
            </a:r>
            <a:r>
              <a:rPr lang="en-MY" b="1" dirty="0" smtClean="0"/>
              <a:t>.</a:t>
            </a:r>
          </a:p>
          <a:p>
            <a:pPr marL="342900" lvl="0" indent="-342900"/>
            <a:endParaRPr lang="en-MY" b="1" dirty="0" smtClean="0"/>
          </a:p>
          <a:p>
            <a:pPr marL="342900" lvl="0" indent="-342900"/>
            <a:r>
              <a:rPr lang="en-MY" b="1" dirty="0" smtClean="0"/>
              <a:t>2.  NABI </a:t>
            </a:r>
            <a:r>
              <a:rPr lang="en-MY" b="1" dirty="0" smtClean="0"/>
              <a:t>S.A.W. SANGAT PRIHATIN MENGENAI LAYANAN BAIK </a:t>
            </a:r>
            <a:r>
              <a:rPr lang="en-MY" b="1" dirty="0" smtClean="0"/>
              <a:t>KEPADA </a:t>
            </a:r>
            <a:r>
              <a:rPr lang="en-MY" b="1" dirty="0" smtClean="0"/>
              <a:t>JIRAN DAN MEMBERI AMARAN; TIDAK AKAN MASUK SYURGA SESIAPA </a:t>
            </a:r>
            <a:r>
              <a:rPr lang="en-MY" b="1" dirty="0" smtClean="0"/>
              <a:t>YANG </a:t>
            </a:r>
            <a:r>
              <a:rPr lang="en-MY" b="1" dirty="0" smtClean="0"/>
              <a:t>MENYEBABKAN JIRAN TIDAK MERASA AMAN</a:t>
            </a:r>
            <a:r>
              <a:rPr lang="en-MY" b="1" dirty="0" smtClean="0"/>
              <a:t>.</a:t>
            </a:r>
          </a:p>
          <a:p>
            <a:pPr marL="342900" lvl="0" indent="-342900"/>
            <a:endParaRPr lang="en-MY" b="1" dirty="0" smtClean="0"/>
          </a:p>
          <a:p>
            <a:pPr marL="342900" lvl="0" indent="-342900"/>
            <a:r>
              <a:rPr lang="en-MY" b="1" dirty="0" smtClean="0"/>
              <a:t>3.  HIDUP </a:t>
            </a:r>
            <a:r>
              <a:rPr lang="en-MY" b="1" dirty="0" smtClean="0"/>
              <a:t>DIBERKATI ALLAH DAN BERKUALITI JIKA DITERAPKAN ADAB-ADAB BERJIRAN SEPERTI SENTIASA BERMUAFAKAT, MENGUTAMAKAN </a:t>
            </a:r>
            <a:r>
              <a:rPr lang="en-MY" b="1" dirty="0" smtClean="0"/>
              <a:t>KESELESAAN </a:t>
            </a:r>
            <a:r>
              <a:rPr lang="en-MY" b="1" dirty="0" smtClean="0"/>
              <a:t>JIRAN DAN BERSAMA MENJAUHI MUNGKAR</a:t>
            </a:r>
            <a:r>
              <a:rPr lang="en-MY" b="1" dirty="0" smtClean="0"/>
              <a:t>.</a:t>
            </a:r>
          </a:p>
          <a:p>
            <a:pPr marL="342900" lvl="0" indent="-342900"/>
            <a:endParaRPr lang="en-MY" b="1" dirty="0" smtClean="0"/>
          </a:p>
          <a:p>
            <a:pPr marL="342900" lvl="0" indent="-342900"/>
            <a:r>
              <a:rPr lang="en-MY" b="1" dirty="0" smtClean="0"/>
              <a:t>4</a:t>
            </a:r>
            <a:r>
              <a:rPr lang="en-MY" b="1" dirty="0" smtClean="0"/>
              <a:t>. </a:t>
            </a:r>
            <a:r>
              <a:rPr lang="en-MY" b="1" dirty="0" smtClean="0"/>
              <a:t> AMALKAN </a:t>
            </a:r>
            <a:r>
              <a:rPr lang="en-MY" b="1" dirty="0" smtClean="0"/>
              <a:t>LANGKAH-LANGKAH MEMPERKASAKAN KEJIRANAN </a:t>
            </a:r>
            <a:r>
              <a:rPr lang="en-MY" b="1" dirty="0" smtClean="0"/>
              <a:t>DENGAN </a:t>
            </a:r>
            <a:r>
              <a:rPr lang="en-MY" b="1" dirty="0" smtClean="0"/>
              <a:t>BERSIKAP </a:t>
            </a:r>
            <a:r>
              <a:rPr lang="en-MY" b="1" dirty="0" smtClean="0"/>
              <a:t>MESRA</a:t>
            </a:r>
            <a:r>
              <a:rPr lang="en-MY" b="1" dirty="0" smtClean="0"/>
              <a:t>, RAMAH, SENTIASA MENAWARKAN BANTUAN DAN </a:t>
            </a:r>
            <a:r>
              <a:rPr lang="en-MY" b="1" dirty="0" smtClean="0"/>
              <a:t>TOLONG- </a:t>
            </a:r>
            <a:r>
              <a:rPr lang="en-MY" b="1" dirty="0" smtClean="0"/>
              <a:t>MENOLONG.</a:t>
            </a:r>
            <a:endParaRPr lang="en-MY" dirty="0"/>
          </a:p>
        </p:txBody>
      </p:sp>
    </p:spTree>
    <p:extLst>
      <p:ext uri="{BB962C8B-B14F-4D97-AF65-F5344CB8AC3E}">
        <p14:creationId xmlns:p14="http://schemas.microsoft.com/office/powerpoint/2010/main" xmlns="" val="338588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11560" y="51137"/>
            <a:ext cx="814393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88259"/>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وَحَبِيْبِنَا مُحَمَّدٍ وَعَلَى آلِهِ وَصَحْبِهِ أَجْمَعِين.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09408"/>
            <a:ext cx="9144000" cy="1938992"/>
          </a:xfrm>
          <a:prstGeom prst="rect">
            <a:avLst/>
          </a:prstGeom>
          <a:solidFill>
            <a:srgbClr val="002060">
              <a:alpha val="28000"/>
            </a:srgbClr>
          </a:solidFill>
          <a:ln w="57150">
            <a:noFill/>
          </a:ln>
        </p:spPr>
        <p:txBody>
          <a:bodyPr wrap="square">
            <a:spAutoFit/>
          </a:bodyPr>
          <a:lstStyle/>
          <a:p>
            <a:pPr algn="ctr">
              <a:defRPr/>
            </a:pP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0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9600" y="315560"/>
            <a:ext cx="796267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2075363"/>
            <a:ext cx="9144032" cy="861774"/>
          </a:xfrm>
          <a:prstGeom prst="rect">
            <a:avLst/>
          </a:prstGeom>
          <a:solidFill>
            <a:schemeClr val="accent6">
              <a:lumMod val="75000"/>
              <a:alpha val="21000"/>
            </a:schemeClr>
          </a:solidFill>
        </p:spPr>
        <p:txBody>
          <a:bodyPr wrap="square">
            <a:spAutoFit/>
          </a:bodyPr>
          <a:lstStyle/>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وَاَنْتُمْ مُسْلِمُون.</a:t>
            </a:r>
          </a:p>
        </p:txBody>
      </p:sp>
      <p:sp>
        <p:nvSpPr>
          <p:cNvPr id="5" name="TextBox 4"/>
          <p:cNvSpPr txBox="1"/>
          <p:nvPr/>
        </p:nvSpPr>
        <p:spPr>
          <a:xfrm>
            <a:off x="0" y="4177605"/>
            <a:ext cx="9144000" cy="1384995"/>
          </a:xfrm>
          <a:prstGeom prst="rect">
            <a:avLst/>
          </a:prstGeom>
          <a:solidFill>
            <a:srgbClr val="002060">
              <a:alpha val="26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Allah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kita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479325" y="304800"/>
            <a:ext cx="4399474"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bermasyarakat</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2964834" y="1442936"/>
            <a:ext cx="5927646" cy="1008112"/>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Orang yang tinggal berdekatan atau tinggal setempat</a:t>
            </a:r>
            <a:endParaRPr lang="ms-MY" sz="2400" b="1" dirty="0">
              <a:effectLst>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964834" y="2523056"/>
            <a:ext cx="5927646" cy="1071570"/>
          </a:xfrm>
          <a:prstGeom prst="snip2SameRect">
            <a:avLst>
              <a:gd name="adj1" fmla="val 10248"/>
              <a:gd name="adj2" fmla="val 1086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400" b="1" dirty="0" smtClean="0">
                <a:effectLst>
                  <a:outerShdw blurRad="38100" dist="38100" dir="2700000" algn="tl">
                    <a:srgbClr val="000000">
                      <a:alpha val="43137"/>
                    </a:srgbClr>
                  </a:outerShdw>
                </a:effectLst>
              </a:rPr>
              <a:t>40 buah rumah dari setiap arah</a:t>
            </a:r>
            <a:endParaRPr lang="en-MY" sz="2400" b="1" dirty="0">
              <a:effectLst>
                <a:outerShdw blurRad="38100" dist="38100" dir="2700000" algn="tl">
                  <a:srgbClr val="000000">
                    <a:alpha val="43137"/>
                  </a:srgbClr>
                </a:outerShdw>
              </a:effectLst>
            </a:endParaRPr>
          </a:p>
        </p:txBody>
      </p:sp>
      <p:sp>
        <p:nvSpPr>
          <p:cNvPr id="6" name="Snip Same Side Corner Rectangle 5"/>
          <p:cNvSpPr/>
          <p:nvPr/>
        </p:nvSpPr>
        <p:spPr>
          <a:xfrm>
            <a:off x="533400" y="4267200"/>
            <a:ext cx="2826366" cy="936104"/>
          </a:xfrm>
          <a:prstGeom prst="snip2SameRect">
            <a:avLst>
              <a:gd name="adj1" fmla="val 10248"/>
              <a:gd name="adj2" fmla="val 108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 Islam</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a:off x="179512" y="1154904"/>
            <a:ext cx="3024336" cy="1656184"/>
          </a:xfrm>
          <a:prstGeom prst="rightArrow">
            <a:avLst>
              <a:gd name="adj1" fmla="val 61869"/>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Jiran</a:t>
            </a:r>
            <a:endParaRPr lang="en-US" sz="1400" dirty="0"/>
          </a:p>
        </p:txBody>
      </p:sp>
      <p:sp>
        <p:nvSpPr>
          <p:cNvPr id="8" name="Rounded Rectangular Callout 7"/>
          <p:cNvSpPr/>
          <p:nvPr/>
        </p:nvSpPr>
        <p:spPr>
          <a:xfrm>
            <a:off x="1600200" y="5638800"/>
            <a:ext cx="6840760" cy="914400"/>
          </a:xfrm>
          <a:prstGeom prst="wedgeRoundRectCallout">
            <a:avLst>
              <a:gd name="adj1" fmla="val -43776"/>
              <a:gd name="adj2" fmla="val -104554"/>
              <a:gd name="adj3" fmla="val 16667"/>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Jalinkan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7868" y="349484"/>
            <a:ext cx="8429684" cy="523220"/>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4807803"/>
            <a:ext cx="9144000" cy="830997"/>
          </a:xfrm>
          <a:prstGeom prst="rect">
            <a:avLst/>
          </a:prstGeom>
          <a:solidFill>
            <a:srgbClr val="002060">
              <a:alpha val="29000"/>
            </a:srgb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Barangsiapa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janganlah</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menyakiti</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jirannya</a:t>
            </a:r>
            <a:r>
              <a:rPr lang="en-US" sz="2400" b="1" dirty="0" smtClean="0">
                <a:ln>
                  <a:solidFill>
                    <a:sysClr val="windowText" lastClr="000000"/>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8654" y="2359531"/>
            <a:ext cx="9144000" cy="830997"/>
          </a:xfrm>
          <a:prstGeom prst="rect">
            <a:avLst/>
          </a:prstGeom>
          <a:solidFill>
            <a:schemeClr val="accent6">
              <a:lumMod val="75000"/>
              <a:alpha val="17000"/>
            </a:schemeClr>
          </a:solidFill>
        </p:spPr>
        <p:txBody>
          <a:bodyPr wrap="square">
            <a:spAutoFit/>
          </a:bodyPr>
          <a:lstStyle/>
          <a:p>
            <a:pPr lvl="0" algn="ctr" rtl="1" fontAlgn="base">
              <a:spcBef>
                <a:spcPct val="0"/>
              </a:spcBef>
              <a:spcAft>
                <a:spcPct val="0"/>
              </a:spcAft>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مَنْ كَانَ يُؤْمِنُ بِاللَّهِ وَالْيَوْمِ الآخِرِ فَلاَ يُؤْذِ جَارَهُ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Snip Same Side Corner Rectangle 2"/>
          <p:cNvSpPr/>
          <p:nvPr/>
        </p:nvSpPr>
        <p:spPr>
          <a:xfrm>
            <a:off x="609600" y="1045096"/>
            <a:ext cx="8001000" cy="1164704"/>
          </a:xfrm>
          <a:prstGeom prst="snip2SameRect">
            <a:avLst>
              <a:gd name="adj1" fmla="val 8485"/>
              <a:gd name="adj2" fmla="val 954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terselamat dari keburukan tangan-tangan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Same Side Corner Rectangle 3"/>
          <p:cNvSpPr/>
          <p:nvPr/>
        </p:nvSpPr>
        <p:spPr>
          <a:xfrm>
            <a:off x="609600" y="2286000"/>
            <a:ext cx="8001000" cy="1143000"/>
          </a:xfrm>
          <a:prstGeom prst="snip2SameRect">
            <a:avLst>
              <a:gd name="adj1" fmla="val 8485"/>
              <a:gd name="adj2" fmla="val 9546"/>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terselamat dari bahana lidah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027001" y="304800"/>
            <a:ext cx="3216265"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Muhasabah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Same Side Corner Rectangle 5"/>
          <p:cNvSpPr/>
          <p:nvPr/>
        </p:nvSpPr>
        <p:spPr>
          <a:xfrm>
            <a:off x="609600" y="3526971"/>
            <a:ext cx="8001000" cy="1121229"/>
          </a:xfrm>
          <a:prstGeom prst="snip2SameRect">
            <a:avLst>
              <a:gd name="adj1" fmla="val 8485"/>
              <a:gd name="adj2" fmla="val 9546"/>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jiran-jiran kita merasa aman dari perbuatan buruk kita?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loud Callout 6"/>
          <p:cNvSpPr/>
          <p:nvPr/>
        </p:nvSpPr>
        <p:spPr>
          <a:xfrm>
            <a:off x="2514600" y="4648200"/>
            <a:ext cx="6324600" cy="1905000"/>
          </a:xfrm>
          <a:prstGeom prst="cloudCallout">
            <a:avLst>
              <a:gd name="adj1" fmla="val -64614"/>
              <a:gd name="adj2" fmla="val 5193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rPr>
              <a:t>“Barangsiapa yang beriman kepada Allah dan hari akhirat maka janganlah dia menyakiti jirannya”. </a:t>
            </a:r>
            <a:endParaRPr lang="en-MY" sz="24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1223</Words>
  <Application>Microsoft Office PowerPoint</Application>
  <PresentationFormat>On-screen Show (4:3)</PresentationFormat>
  <Paragraphs>132</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wsr</cp:lastModifiedBy>
  <cp:revision>8</cp:revision>
  <dcterms:created xsi:type="dcterms:W3CDTF">2017-06-19T05:15:42Z</dcterms:created>
  <dcterms:modified xsi:type="dcterms:W3CDTF">2017-06-29T04:22:54Z</dcterms:modified>
</cp:coreProperties>
</file>